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1"/>
  </p:notesMasterIdLst>
  <p:sldIdLst>
    <p:sldId id="256" r:id="rId2"/>
    <p:sldId id="519" r:id="rId3"/>
    <p:sldId id="551" r:id="rId4"/>
    <p:sldId id="525" r:id="rId5"/>
    <p:sldId id="257" r:id="rId6"/>
    <p:sldId id="258" r:id="rId7"/>
    <p:sldId id="259" r:id="rId8"/>
    <p:sldId id="573" r:id="rId9"/>
    <p:sldId id="312" r:id="rId10"/>
    <p:sldId id="313" r:id="rId11"/>
    <p:sldId id="552" r:id="rId12"/>
    <p:sldId id="574" r:id="rId13"/>
    <p:sldId id="553" r:id="rId14"/>
    <p:sldId id="554" r:id="rId15"/>
    <p:sldId id="561" r:id="rId16"/>
    <p:sldId id="575" r:id="rId17"/>
    <p:sldId id="555" r:id="rId18"/>
    <p:sldId id="562" r:id="rId19"/>
    <p:sldId id="564" r:id="rId20"/>
    <p:sldId id="565" r:id="rId21"/>
    <p:sldId id="576" r:id="rId22"/>
    <p:sldId id="566" r:id="rId23"/>
    <p:sldId id="567" r:id="rId24"/>
    <p:sldId id="563" r:id="rId25"/>
    <p:sldId id="568" r:id="rId26"/>
    <p:sldId id="569" r:id="rId27"/>
    <p:sldId id="570" r:id="rId28"/>
    <p:sldId id="571" r:id="rId29"/>
    <p:sldId id="572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5"/>
    <p:restoredTop sz="94737"/>
  </p:normalViewPr>
  <p:slideViewPr>
    <p:cSldViewPr snapToGrid="0" snapToObjects="1">
      <p:cViewPr varScale="1">
        <p:scale>
          <a:sx n="94" d="100"/>
          <a:sy n="94" d="100"/>
        </p:scale>
        <p:origin x="224" y="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8512A8-B51C-4549-9D77-F629BC6A8E1C}" type="datetimeFigureOut">
              <a:rPr lang="en-US" smtClean="0"/>
              <a:t>3/19/19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E2D9D4-5D64-C344-9A71-8CB94D636C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8073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Aldehyde group of glucose is easily oxidized (reacts with others) and is also attracted to enzymes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E2D9D4-5D64-C344-9A71-8CB94D636CF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8695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E2D9D4-5D64-C344-9A71-8CB94D636CF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6519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23D83-BBA2-7841-82CD-74E095D213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CE72A2-1E02-D547-A784-BCAF89460C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6D9974-D8B5-EC40-9205-6D89AE602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DB96AF-A588-5448-9E5F-4C4B1541BEF7}" type="datetimeFigureOut">
              <a:rPr lang="en-US" smtClean="0"/>
              <a:t>3/19/19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786B60-5564-8346-9A29-ABC71062FF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3ED833-EBB3-4944-BFED-789C69AC60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B31FE-6186-BB4B-80EE-6EFC19D653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7029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80B6FD-6CBA-E347-9486-421432A7A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5C2513-7A39-1145-AB62-DBF213B946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0B9D3D-B17D-0549-93D9-E1014970E6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DB96AF-A588-5448-9E5F-4C4B1541BEF7}" type="datetimeFigureOut">
              <a:rPr lang="en-US" smtClean="0"/>
              <a:t>3/19/19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C03FD8-7B90-B846-9312-4D9A421DAD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B70797-E80A-2D45-874D-7D44063D1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B31FE-6186-BB4B-80EE-6EFC19D653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6168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6353D54-0DD0-3843-968C-840DE177C5B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CDB89E9-1658-7D4E-9A16-444DB40E6F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3166C2-E90A-7040-958D-819A5695A5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DB96AF-A588-5448-9E5F-4C4B1541BEF7}" type="datetimeFigureOut">
              <a:rPr lang="en-US" smtClean="0"/>
              <a:t>3/19/19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0151CC-B00E-E04E-9F87-81187896A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B46756-2891-A74E-8AEB-297E3C9D9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B31FE-6186-BB4B-80EE-6EFC19D653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1599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9C954-A320-254D-A72D-3AF49B594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E4499D-567D-FE4F-A84B-4CF50193E2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A5F37E-16DC-434B-B671-053BAF8EA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DB96AF-A588-5448-9E5F-4C4B1541BEF7}" type="datetimeFigureOut">
              <a:rPr lang="en-US" smtClean="0"/>
              <a:t>3/19/19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BAC9C2-9B97-9248-A9BC-75B6C1210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1465A5-CEA9-AC44-A06A-C71DD5E44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B31FE-6186-BB4B-80EE-6EFC19D653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7181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AE28FD-A2B4-EF44-ABF4-715D443567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3CB038-622F-3243-9978-561508662D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A56DCD-CE03-554C-B07A-C1BA59074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DB96AF-A588-5448-9E5F-4C4B1541BEF7}" type="datetimeFigureOut">
              <a:rPr lang="en-US" smtClean="0"/>
              <a:t>3/19/19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AD89EA-FAF3-F94A-8AD1-681DA905A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6E2BAC-3765-3046-8812-150751F75D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B31FE-6186-BB4B-80EE-6EFC19D653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8053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8B6B41-310B-1E4B-8B9F-660EA60F7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890CF8-87AC-BF44-8DA4-F32BA567F4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8E28A7-DD53-3A4E-B95E-4722C57649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E4319F-6476-9047-ACC5-A71B6EC19F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DB96AF-A588-5448-9E5F-4C4B1541BEF7}" type="datetimeFigureOut">
              <a:rPr lang="en-US" smtClean="0"/>
              <a:t>3/19/19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668416-BB35-5A4F-9767-65D200B11B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B368FC-73B2-5046-A51C-60D21D5FF0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B31FE-6186-BB4B-80EE-6EFC19D653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2964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E2B792-2AC8-E64B-BE2C-95EF91FF6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5CAA52-7938-F742-B8A1-76A877FF00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C0C9F4-4B4E-4941-BE6B-BA2BECB303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0FDBAF6-26F3-4244-A6F2-60FFCA429D7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BCEBD2E-4D6F-E049-829F-0629D57BD4F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0529AEE-3668-914C-8CA1-7F2C4E6937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DB96AF-A588-5448-9E5F-4C4B1541BEF7}" type="datetimeFigureOut">
              <a:rPr lang="en-US" smtClean="0"/>
              <a:t>3/19/19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5DA8CB6-8A8D-F341-B038-939914F67D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DBAAC23-863D-6B4A-87F9-A142434C03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B31FE-6186-BB4B-80EE-6EFC19D653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2025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E6470-A85D-C045-A31E-D15F6C0DD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E9C0615-0D63-0D4F-8382-92E39D09DD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DB96AF-A588-5448-9E5F-4C4B1541BEF7}" type="datetimeFigureOut">
              <a:rPr lang="en-US" smtClean="0"/>
              <a:t>3/19/19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E49C98-F0EB-CA4D-A4C0-05326A9930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564A42-0FE4-5144-807E-816B162CF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B31FE-6186-BB4B-80EE-6EFC19D653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48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47EF7D7-40F8-8241-A631-7203247264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DB96AF-A588-5448-9E5F-4C4B1541BEF7}" type="datetimeFigureOut">
              <a:rPr lang="en-US" smtClean="0"/>
              <a:t>3/19/19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F5ADB6-4A66-9242-AE04-D6AC6152DB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D16EEA-E06C-614D-878E-24168380A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B31FE-6186-BB4B-80EE-6EFC19D653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9645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D2B6FF-70C9-9545-B0FA-C8AB992967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43A29F-0604-1E4F-9F7C-0A90C566F2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AD5D01-A888-EE47-8DA2-94985137FD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4D233F-6436-2B47-8F09-B0323DE6EE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DB96AF-A588-5448-9E5F-4C4B1541BEF7}" type="datetimeFigureOut">
              <a:rPr lang="en-US" smtClean="0"/>
              <a:t>3/19/19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45D2E6-57DC-654A-ABD8-0839D66BEF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F98617-061A-3E4F-B7EE-EDA9D3903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B31FE-6186-BB4B-80EE-6EFC19D653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8577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06C4C-1344-1944-A624-E211AA6EA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994DC55-176D-B24A-9AF2-9010EE1E50A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A00247-27D7-FD46-8AB2-B3837401E6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A07284-C35C-E543-9308-8C37B4D629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DB96AF-A588-5448-9E5F-4C4B1541BEF7}" type="datetimeFigureOut">
              <a:rPr lang="en-US" smtClean="0"/>
              <a:t>3/19/19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9EA79A-909F-A047-94C9-AE5A4BFEF2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4F3FD3-410E-8545-BAF4-E40DE88A7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B31FE-6186-BB4B-80EE-6EFC19D653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5957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8F2A354-74B0-D94E-BCEE-F4A0AABAF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E4ECCE-5F22-DD44-B073-D032D6FDCB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CB09FE-7F7B-5A43-B8A7-9342DD9B78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DB96AF-A588-5448-9E5F-4C4B1541BEF7}" type="datetimeFigureOut">
              <a:rPr lang="en-US" smtClean="0"/>
              <a:t>3/19/19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DB87B9-EC1D-2443-A127-2C98D745EB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82D4F1-BB55-1348-A2C8-33277865DB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FB31FE-6186-BB4B-80EE-6EFC19D653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2641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tiff"/><Relationship Id="rId3" Type="http://schemas.openxmlformats.org/officeDocument/2006/relationships/image" Target="../media/image12.tiff"/><Relationship Id="rId7" Type="http://schemas.openxmlformats.org/officeDocument/2006/relationships/image" Target="../media/image16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tiff"/><Relationship Id="rId5" Type="http://schemas.openxmlformats.org/officeDocument/2006/relationships/image" Target="../media/image14.tiff"/><Relationship Id="rId10" Type="http://schemas.openxmlformats.org/officeDocument/2006/relationships/image" Target="../media/image19.tiff"/><Relationship Id="rId4" Type="http://schemas.openxmlformats.org/officeDocument/2006/relationships/image" Target="../media/image13.tiff"/><Relationship Id="rId9" Type="http://schemas.openxmlformats.org/officeDocument/2006/relationships/image" Target="../media/image18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tif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6EC7D69-40E9-0144-ABAA-5A190BA1876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2197012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FB6CBEB-F5A0-F045-95E1-10CE8714D8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429000"/>
            <a:ext cx="9144000" cy="1863488"/>
          </a:xfrm>
        </p:spPr>
        <p:txBody>
          <a:bodyPr>
            <a:noAutofit/>
          </a:bodyPr>
          <a:lstStyle/>
          <a:p>
            <a:r>
              <a:rPr lang="en-US" sz="8000" dirty="0">
                <a:solidFill>
                  <a:schemeClr val="bg1"/>
                </a:solidFill>
              </a:rPr>
              <a:t>Growth &amp; Allocation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652F359-DE68-0C41-9150-80ABC9F433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895832"/>
            <a:ext cx="9144000" cy="754039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March 19, 2019</a:t>
            </a:r>
          </a:p>
        </p:txBody>
      </p:sp>
    </p:spTree>
    <p:extLst>
      <p:ext uri="{BB962C8B-B14F-4D97-AF65-F5344CB8AC3E}">
        <p14:creationId xmlns:p14="http://schemas.microsoft.com/office/powerpoint/2010/main" val="3523188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Pressure-flow hypothesis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221446" cy="4351338"/>
          </a:xfrm>
        </p:spPr>
        <p:txBody>
          <a:bodyPr/>
          <a:lstStyle/>
          <a:p>
            <a:r>
              <a:rPr lang="en-US" dirty="0"/>
              <a:t>Food is actively loaded into phloem from “source”</a:t>
            </a:r>
          </a:p>
          <a:p>
            <a:r>
              <a:rPr lang="en-US" dirty="0"/>
              <a:t>Water enters phloem from xylem via osmosis</a:t>
            </a:r>
          </a:p>
          <a:p>
            <a:r>
              <a:rPr lang="en-US" dirty="0"/>
              <a:t>Pressure gradient drives food to “sink”</a:t>
            </a:r>
          </a:p>
          <a:p>
            <a:r>
              <a:rPr lang="en-US" dirty="0"/>
              <a:t>Food is actively removed from sink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2" descr="http://www.baileybio.com/plogger/images/ap_biology/powerpoint_-_plant_nutrition___transport/pressure_flow_hypothesi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59646" y="365125"/>
            <a:ext cx="4780924" cy="617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93838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4CDB5B-71F8-ED4D-B22C-3A0B3DAFB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3803958"/>
          </a:xfrm>
        </p:spPr>
        <p:txBody>
          <a:bodyPr/>
          <a:lstStyle/>
          <a:p>
            <a:r>
              <a:rPr lang="en-US" dirty="0"/>
              <a:t>What do the sugars from photosynthesis get used for?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(What are the sinks?)</a:t>
            </a:r>
          </a:p>
        </p:txBody>
      </p:sp>
    </p:spTree>
    <p:extLst>
      <p:ext uri="{BB962C8B-B14F-4D97-AF65-F5344CB8AC3E}">
        <p14:creationId xmlns:p14="http://schemas.microsoft.com/office/powerpoint/2010/main" val="9599207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586831-FE9E-364F-B3B6-29A0C9F0A0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9587" y="590621"/>
            <a:ext cx="6387816" cy="2852737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FF0000"/>
                </a:solidFill>
              </a:rPr>
              <a:t>Allocation is a dynamic process that is dependent on the environment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B4E96F-2774-E44C-B81B-0FB1DDD79B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8332" y="590621"/>
            <a:ext cx="2628900" cy="5334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C79573C-B080-BA47-A79C-0900CDC61AE5}"/>
              </a:ext>
            </a:extLst>
          </p:cNvPr>
          <p:cNvSpPr txBox="1"/>
          <p:nvPr/>
        </p:nvSpPr>
        <p:spPr>
          <a:xfrm>
            <a:off x="8724489" y="5924621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Environmental change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C9AB1F-04C8-B74C-8E5C-D85720BFE5E8}"/>
              </a:ext>
            </a:extLst>
          </p:cNvPr>
          <p:cNvSpPr txBox="1"/>
          <p:nvPr/>
        </p:nvSpPr>
        <p:spPr>
          <a:xfrm rot="16200000">
            <a:off x="7957785" y="1232066"/>
            <a:ext cx="8117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Leaves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EF1877-12DA-F244-8C36-EC8C7F438745}"/>
              </a:ext>
            </a:extLst>
          </p:cNvPr>
          <p:cNvSpPr txBox="1"/>
          <p:nvPr/>
        </p:nvSpPr>
        <p:spPr>
          <a:xfrm rot="16200000">
            <a:off x="7986446" y="2934513"/>
            <a:ext cx="754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Stems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818534-322F-4643-AC8D-3F969DF620A6}"/>
              </a:ext>
            </a:extLst>
          </p:cNvPr>
          <p:cNvSpPr txBox="1"/>
          <p:nvPr/>
        </p:nvSpPr>
        <p:spPr>
          <a:xfrm rot="16200000">
            <a:off x="8006003" y="4664441"/>
            <a:ext cx="715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Roots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82C63B9-D755-374A-88D4-C9375E6E919F}"/>
              </a:ext>
            </a:extLst>
          </p:cNvPr>
          <p:cNvSpPr txBox="1"/>
          <p:nvPr/>
        </p:nvSpPr>
        <p:spPr>
          <a:xfrm>
            <a:off x="10182119" y="6488668"/>
            <a:ext cx="1990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Farrior</a:t>
            </a:r>
            <a:r>
              <a:rPr lang="en-US" dirty="0"/>
              <a:t> et al. (2013)</a:t>
            </a:r>
          </a:p>
        </p:txBody>
      </p:sp>
    </p:spTree>
    <p:extLst>
      <p:ext uri="{BB962C8B-B14F-4D97-AF65-F5344CB8AC3E}">
        <p14:creationId xmlns:p14="http://schemas.microsoft.com/office/powerpoint/2010/main" val="18151336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6193EF-EB1E-484D-A3CC-2611D8F07C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isolation, how would abiotic conditions influence allocation?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D7A794-4176-E745-A669-F54E00AC5B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sz="4400" dirty="0"/>
              <a:t>Light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4400" dirty="0"/>
              <a:t>Temperature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4400" dirty="0"/>
              <a:t>Water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4400" dirty="0"/>
              <a:t>CO</a:t>
            </a:r>
            <a:r>
              <a:rPr lang="en-US" sz="4400" baseline="-25000" dirty="0"/>
              <a:t>2</a:t>
            </a:r>
            <a:endParaRPr lang="en-US" sz="4400" dirty="0"/>
          </a:p>
          <a:p>
            <a:pPr marL="742950" indent="-742950">
              <a:buFont typeface="+mj-lt"/>
              <a:buAutoNum type="arabicPeriod"/>
            </a:pPr>
            <a:r>
              <a:rPr lang="en-US" sz="4400" dirty="0"/>
              <a:t>Nutrients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B4EDEF-E13A-6645-B5D9-D654528834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4261" y="2277002"/>
            <a:ext cx="4642325" cy="34485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68AAABE-EA67-8C49-9D62-40EC06468B7F}"/>
              </a:ext>
            </a:extLst>
          </p:cNvPr>
          <p:cNvSpPr txBox="1"/>
          <p:nvPr/>
        </p:nvSpPr>
        <p:spPr>
          <a:xfrm>
            <a:off x="11487961" y="6488668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NASA</a:t>
            </a:r>
          </a:p>
        </p:txBody>
      </p:sp>
    </p:spTree>
    <p:extLst>
      <p:ext uri="{BB962C8B-B14F-4D97-AF65-F5344CB8AC3E}">
        <p14:creationId xmlns:p14="http://schemas.microsoft.com/office/powerpoint/2010/main" val="17863692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74AAF8-1D05-094A-94E2-51786F5AD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isolation, how would life history traits influence allocation?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ECF342-91A7-6846-A123-71B47DFD4D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914400" indent="-914400">
              <a:buFont typeface="+mj-lt"/>
              <a:buAutoNum type="arabicPeriod"/>
            </a:pPr>
            <a:r>
              <a:rPr lang="en-US" sz="4800" dirty="0"/>
              <a:t>Lifespan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4800" dirty="0"/>
              <a:t>Ontogeny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4800" dirty="0"/>
              <a:t>Photosynthetic pathway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4800" dirty="0"/>
              <a:t>Microbial symbiosis</a:t>
            </a:r>
          </a:p>
        </p:txBody>
      </p:sp>
    </p:spTree>
    <p:extLst>
      <p:ext uri="{BB962C8B-B14F-4D97-AF65-F5344CB8AC3E}">
        <p14:creationId xmlns:p14="http://schemas.microsoft.com/office/powerpoint/2010/main" val="25557000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AAF71-49F8-EB4E-93E9-B06656BB7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activity: the Invader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5D6E61-DABC-0948-B564-BD7B185162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794612" cy="4351338"/>
          </a:xfrm>
        </p:spPr>
        <p:txBody>
          <a:bodyPr>
            <a:normAutofit fontScale="92500" lnSpcReduction="10000"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sz="3600" dirty="0"/>
              <a:t>Pretend you are a species of plant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600" dirty="0"/>
              <a:t>Dr. Smith will give you a place to invade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600" dirty="0"/>
              <a:t>What growth and reproductive strategy will you adopt?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600" dirty="0"/>
              <a:t>What would your allocation pattern be like?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FFB741-4B1E-3C4E-98D4-A400B4A7ED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1137" y="1196549"/>
            <a:ext cx="4231049" cy="280474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E413C12-E758-3642-87BB-20A17CDA9554}"/>
              </a:ext>
            </a:extLst>
          </p:cNvPr>
          <p:cNvSpPr txBox="1"/>
          <p:nvPr/>
        </p:nvSpPr>
        <p:spPr>
          <a:xfrm>
            <a:off x="7566095" y="4457177"/>
            <a:ext cx="4216091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Things to think about:</a:t>
            </a:r>
          </a:p>
          <a:p>
            <a:pPr marL="285750" indent="-285750">
              <a:buFontTx/>
              <a:buChar char="-"/>
            </a:pPr>
            <a:r>
              <a:rPr lang="en-US" sz="2400" dirty="0">
                <a:solidFill>
                  <a:srgbClr val="FF0000"/>
                </a:solidFill>
              </a:rPr>
              <a:t>What is the environment like?</a:t>
            </a:r>
          </a:p>
          <a:p>
            <a:pPr marL="285750" indent="-285750">
              <a:buFontTx/>
              <a:buChar char="-"/>
            </a:pPr>
            <a:r>
              <a:rPr lang="en-US" sz="2400" dirty="0">
                <a:solidFill>
                  <a:srgbClr val="FF0000"/>
                </a:solidFill>
              </a:rPr>
              <a:t>Natural enemies?</a:t>
            </a:r>
          </a:p>
          <a:p>
            <a:pPr marL="285750" indent="-285750">
              <a:buFontTx/>
              <a:buChar char="-"/>
            </a:pPr>
            <a:r>
              <a:rPr lang="en-US" sz="2400" dirty="0">
                <a:solidFill>
                  <a:srgbClr val="FF0000"/>
                </a:solidFill>
              </a:rPr>
              <a:t>Competitors?</a:t>
            </a:r>
          </a:p>
          <a:p>
            <a:pPr marL="285750" indent="-285750">
              <a:buFontTx/>
              <a:buChar char="-"/>
            </a:pPr>
            <a:r>
              <a:rPr lang="en-US" sz="2400" dirty="0">
                <a:solidFill>
                  <a:srgbClr val="FF0000"/>
                </a:solidFill>
              </a:rPr>
              <a:t>What kind of flowers/seeds?</a:t>
            </a:r>
          </a:p>
        </p:txBody>
      </p:sp>
    </p:spTree>
    <p:extLst>
      <p:ext uri="{BB962C8B-B14F-4D97-AF65-F5344CB8AC3E}">
        <p14:creationId xmlns:p14="http://schemas.microsoft.com/office/powerpoint/2010/main" val="34515526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C20A686-0B3C-7B44-9C75-A9A6E28868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604" y="401771"/>
            <a:ext cx="3201746" cy="213778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EB9B0DD-03FE-F544-A1C1-3228D119CC0F}"/>
              </a:ext>
            </a:extLst>
          </p:cNvPr>
          <p:cNvSpPr txBox="1"/>
          <p:nvPr/>
        </p:nvSpPr>
        <p:spPr>
          <a:xfrm>
            <a:off x="286603" y="32439"/>
            <a:ext cx="2054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Joshua Tree NP (CA)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D52D6D-06F4-9647-AE94-864C2BF930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0475" y="600060"/>
            <a:ext cx="2708490" cy="177462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7D3503C-3B4C-A54D-94F6-A4400D91A785}"/>
              </a:ext>
            </a:extLst>
          </p:cNvPr>
          <p:cNvSpPr txBox="1"/>
          <p:nvPr/>
        </p:nvSpPr>
        <p:spPr>
          <a:xfrm>
            <a:off x="4498425" y="230728"/>
            <a:ext cx="1755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Big Bend NP (TX)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D4CA6B-5C7E-0046-BDEB-2E8F03D050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478" y="5051165"/>
            <a:ext cx="2935907" cy="164742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C38A92B-646D-6640-BEA0-3FD03D89540D}"/>
              </a:ext>
            </a:extLst>
          </p:cNvPr>
          <p:cNvSpPr txBox="1"/>
          <p:nvPr/>
        </p:nvSpPr>
        <p:spPr>
          <a:xfrm>
            <a:off x="246478" y="4600953"/>
            <a:ext cx="2494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Rocky Mountain NP (CO)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C75133F-F038-104B-B329-8CBC2010614D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28033" y="4856169"/>
            <a:ext cx="2785045" cy="185383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5542B46-06F9-6E49-9F9D-E9B6DF38B0D6}"/>
              </a:ext>
            </a:extLst>
          </p:cNvPr>
          <p:cNvSpPr txBox="1"/>
          <p:nvPr/>
        </p:nvSpPr>
        <p:spPr>
          <a:xfrm>
            <a:off x="4010581" y="4486837"/>
            <a:ext cx="1705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Sequoia NP (CA)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6FFE509-50B3-544C-AE15-BFAE4504DB66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31167" y="5010724"/>
            <a:ext cx="2591996" cy="172830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9B24A0C-8AFC-1E4F-8E45-84294227BF44}"/>
              </a:ext>
            </a:extLst>
          </p:cNvPr>
          <p:cNvSpPr txBox="1"/>
          <p:nvPr/>
        </p:nvSpPr>
        <p:spPr>
          <a:xfrm>
            <a:off x="8087602" y="4641392"/>
            <a:ext cx="1633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Acadia NP (ME)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A28CFEC-1A77-7643-9F66-1DDAAC574985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35069" y="586438"/>
            <a:ext cx="2400840" cy="180063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2E87362-C766-2D4F-A406-55B4EAD6B57D}"/>
              </a:ext>
            </a:extLst>
          </p:cNvPr>
          <p:cNvSpPr txBox="1"/>
          <p:nvPr/>
        </p:nvSpPr>
        <p:spPr>
          <a:xfrm>
            <a:off x="8904332" y="217105"/>
            <a:ext cx="1818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Congaree NP (SC)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4BA4F5F-21DC-E54F-8E64-48CE4F6B40C2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6603" y="2908884"/>
            <a:ext cx="2140339" cy="142717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12DFF8E-4F0D-AF4A-A406-DBFE4C8907B0}"/>
              </a:ext>
            </a:extLst>
          </p:cNvPr>
          <p:cNvSpPr txBox="1"/>
          <p:nvPr/>
        </p:nvSpPr>
        <p:spPr>
          <a:xfrm>
            <a:off x="246478" y="2553175"/>
            <a:ext cx="1903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Everglades NP (FL)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26D0626-3C2E-C147-A122-D412144574B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91653" y="2889403"/>
            <a:ext cx="2129912" cy="159743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9DF6911-5F2E-3A44-A9AE-D6E62B3E0FB1}"/>
              </a:ext>
            </a:extLst>
          </p:cNvPr>
          <p:cNvSpPr txBox="1"/>
          <p:nvPr/>
        </p:nvSpPr>
        <p:spPr>
          <a:xfrm>
            <a:off x="4379526" y="2553175"/>
            <a:ext cx="2225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Smokey </a:t>
            </a:r>
            <a:r>
              <a:rPr lang="en-US" dirty="0" err="1"/>
              <a:t>Mtns</a:t>
            </a:r>
            <a:r>
              <a:rPr lang="en-US" dirty="0"/>
              <a:t> NP (TN)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1F3F199-C8DE-DD46-ACC1-BEA3C2C48B4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21913" y="2800121"/>
            <a:ext cx="3051378" cy="177599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3329FF8-AB73-2E48-AE31-72AADB7028C4}"/>
              </a:ext>
            </a:extLst>
          </p:cNvPr>
          <p:cNvSpPr txBox="1"/>
          <p:nvPr/>
        </p:nvSpPr>
        <p:spPr>
          <a:xfrm>
            <a:off x="7732370" y="2452342"/>
            <a:ext cx="1802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Badlands NP (SD)</a:t>
            </a:r>
          </a:p>
        </p:txBody>
      </p:sp>
    </p:spTree>
    <p:extLst>
      <p:ext uri="{BB962C8B-B14F-4D97-AF65-F5344CB8AC3E}">
        <p14:creationId xmlns:p14="http://schemas.microsoft.com/office/powerpoint/2010/main" val="12085091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33E2A0-794C-6244-9F87-37034D030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Source/sink controversy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4486AF-5530-D345-B6B3-DEC4D10A80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8048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F9DEA2C-B466-4E4C-BBE8-5321BDF42B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199" y="463171"/>
            <a:ext cx="9626600" cy="26289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C1CF3B3-8F90-BF4D-ACAE-FD35852EB7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3679" y="2524835"/>
            <a:ext cx="3135120" cy="413356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6A8CAA2-C0F3-ED43-99A5-68F53C7D6FD7}"/>
              </a:ext>
            </a:extLst>
          </p:cNvPr>
          <p:cNvSpPr/>
          <p:nvPr/>
        </p:nvSpPr>
        <p:spPr>
          <a:xfrm>
            <a:off x="4872251" y="6059606"/>
            <a:ext cx="623248" cy="3275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4412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70E92-72F7-0943-BB24-0EA5A74D33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Water availability constrains growth more than photosynthesis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9F550D4-DD22-694D-9E70-D227BDBE77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9312" y="2025506"/>
            <a:ext cx="4200287" cy="424602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9B537D2-660E-7244-9AE9-F50D7FB3C331}"/>
              </a:ext>
            </a:extLst>
          </p:cNvPr>
          <p:cNvSpPr txBox="1"/>
          <p:nvPr/>
        </p:nvSpPr>
        <p:spPr>
          <a:xfrm>
            <a:off x="10709863" y="6488668"/>
            <a:ext cx="1482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Körner</a:t>
            </a:r>
            <a:r>
              <a:rPr lang="en-US" dirty="0"/>
              <a:t> (2003)</a:t>
            </a:r>
          </a:p>
        </p:txBody>
      </p:sp>
    </p:spTree>
    <p:extLst>
      <p:ext uri="{BB962C8B-B14F-4D97-AF65-F5344CB8AC3E}">
        <p14:creationId xmlns:p14="http://schemas.microsoft.com/office/powerpoint/2010/main" val="29157691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/>
          <a:lstStyle/>
          <a:p>
            <a:r>
              <a:rPr lang="en-US" dirty="0" err="1"/>
              <a:t>Spicoli</a:t>
            </a:r>
            <a:r>
              <a:rPr lang="en-US" dirty="0"/>
              <a:t> question of the day:</a:t>
            </a:r>
            <a:br>
              <a:rPr lang="en-US" dirty="0"/>
            </a:br>
            <a:r>
              <a:rPr lang="en-US" dirty="0"/>
              <a:t>Why do plants grow?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61E418-5E13-6B4E-88FF-F5936F6A64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5068" y="0"/>
            <a:ext cx="2856931" cy="2856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3777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1710C-8513-8B48-A251-EF90666BE6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Low temperature constrains growth more than photosynthesis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8AEE9F-F226-4F41-8AD5-E5199D6F72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9805" y="1939379"/>
            <a:ext cx="7012390" cy="454558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2D07A2E-6792-2248-89A8-97F7BB214704}"/>
              </a:ext>
            </a:extLst>
          </p:cNvPr>
          <p:cNvSpPr txBox="1"/>
          <p:nvPr/>
        </p:nvSpPr>
        <p:spPr>
          <a:xfrm>
            <a:off x="10709863" y="6488668"/>
            <a:ext cx="1482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Körner</a:t>
            </a:r>
            <a:r>
              <a:rPr lang="en-US" dirty="0"/>
              <a:t> (2003)</a:t>
            </a:r>
          </a:p>
        </p:txBody>
      </p:sp>
    </p:spTree>
    <p:extLst>
      <p:ext uri="{BB962C8B-B14F-4D97-AF65-F5344CB8AC3E}">
        <p14:creationId xmlns:p14="http://schemas.microsoft.com/office/powerpoint/2010/main" val="1734661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52F306-5CAE-2C44-9F62-CBEA98DE0B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 under low resource availability, we might expect low growth to result in reduced photosynthesis, as more photosynthesis would be wasteful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3F069D-83D1-B649-9951-2B67ABDA98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5966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321D21-32CE-8A4A-8347-4BD25E0D6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Overarching thesis – photosynthesis matches sink strength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0C1AA6-7046-2044-91D6-18D0637640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5132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321D21-32CE-8A4A-8347-4BD25E0D6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Overarching thesis – photosynthesis matches sink strength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0C1AA6-7046-2044-91D6-18D0637640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5400" dirty="0">
                <a:solidFill>
                  <a:srgbClr val="FF0000"/>
                </a:solidFill>
              </a:rPr>
              <a:t>How could you test this??</a:t>
            </a:r>
          </a:p>
        </p:txBody>
      </p:sp>
    </p:spTree>
    <p:extLst>
      <p:ext uri="{BB962C8B-B14F-4D97-AF65-F5344CB8AC3E}">
        <p14:creationId xmlns:p14="http://schemas.microsoft.com/office/powerpoint/2010/main" val="4264729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7BC07D6-0393-A445-BE4B-53CEF5E709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4360" y="1473957"/>
            <a:ext cx="9036424" cy="3725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4014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E6F2C2B-7460-BA44-83F1-ECB8F1D49067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5783" y="795757"/>
            <a:ext cx="7231011" cy="532526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7F4E8CB-3ED5-DA49-8611-1E69DB1EB4BF}"/>
              </a:ext>
            </a:extLst>
          </p:cNvPr>
          <p:cNvSpPr txBox="1"/>
          <p:nvPr/>
        </p:nvSpPr>
        <p:spPr>
          <a:xfrm>
            <a:off x="9954593" y="6488668"/>
            <a:ext cx="22374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Campany</a:t>
            </a:r>
            <a:r>
              <a:rPr lang="en-US" dirty="0"/>
              <a:t> et al. (2017)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E15EA7-93D8-0242-8C06-2F9C5F92CC05}"/>
              </a:ext>
            </a:extLst>
          </p:cNvPr>
          <p:cNvSpPr txBox="1"/>
          <p:nvPr/>
        </p:nvSpPr>
        <p:spPr>
          <a:xfrm>
            <a:off x="8093122" y="2265528"/>
            <a:ext cx="36712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Plant growth decreased by 84%</a:t>
            </a:r>
          </a:p>
        </p:txBody>
      </p:sp>
    </p:spTree>
    <p:extLst>
      <p:ext uri="{BB962C8B-B14F-4D97-AF65-F5344CB8AC3E}">
        <p14:creationId xmlns:p14="http://schemas.microsoft.com/office/powerpoint/2010/main" val="33748804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6AF8942-5475-104E-9A37-D864A41F188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1219" y="1992574"/>
            <a:ext cx="7466344" cy="333005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DE4C8DD-BFE6-3544-8FA6-37CF261BFF42}"/>
              </a:ext>
            </a:extLst>
          </p:cNvPr>
          <p:cNvSpPr txBox="1"/>
          <p:nvPr/>
        </p:nvSpPr>
        <p:spPr>
          <a:xfrm>
            <a:off x="9954593" y="6488668"/>
            <a:ext cx="22374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Campany</a:t>
            </a:r>
            <a:r>
              <a:rPr lang="en-US" dirty="0"/>
              <a:t> et al. (2017)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10A471-4971-244C-9B25-24534EB59E7A}"/>
              </a:ext>
            </a:extLst>
          </p:cNvPr>
          <p:cNvSpPr txBox="1"/>
          <p:nvPr/>
        </p:nvSpPr>
        <p:spPr>
          <a:xfrm>
            <a:off x="8775510" y="2306471"/>
            <a:ext cx="36712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Allocation was similar</a:t>
            </a:r>
          </a:p>
        </p:txBody>
      </p:sp>
    </p:spTree>
    <p:extLst>
      <p:ext uri="{BB962C8B-B14F-4D97-AF65-F5344CB8AC3E}">
        <p14:creationId xmlns:p14="http://schemas.microsoft.com/office/powerpoint/2010/main" val="23164855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BF5CEF4-2614-E241-B8C1-A861EA43BA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711" y="475734"/>
            <a:ext cx="6604000" cy="61976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D0F2A11-A61F-6142-898D-118AA03476B6}"/>
              </a:ext>
            </a:extLst>
          </p:cNvPr>
          <p:cNvSpPr txBox="1"/>
          <p:nvPr/>
        </p:nvSpPr>
        <p:spPr>
          <a:xfrm>
            <a:off x="9954593" y="6488668"/>
            <a:ext cx="22374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Campany</a:t>
            </a:r>
            <a:r>
              <a:rPr lang="en-US" dirty="0"/>
              <a:t> et al. (2017)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9C1C23-875A-574D-A984-800F7E80B43A}"/>
              </a:ext>
            </a:extLst>
          </p:cNvPr>
          <p:cNvSpPr txBox="1"/>
          <p:nvPr/>
        </p:nvSpPr>
        <p:spPr>
          <a:xfrm>
            <a:off x="7751928" y="1323833"/>
            <a:ext cx="367124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Photosynthesis only decreased by 26%, but there was a big change in carbon use efficiency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E884A1-257D-8540-A349-CE8AA5978751}"/>
              </a:ext>
            </a:extLst>
          </p:cNvPr>
          <p:cNvSpPr txBox="1"/>
          <p:nvPr/>
        </p:nvSpPr>
        <p:spPr>
          <a:xfrm rot="16200000">
            <a:off x="-2132690" y="3016810"/>
            <a:ext cx="5982022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800" dirty="0"/>
              <a:t>Growth per whole-plant photosynthesis</a:t>
            </a:r>
          </a:p>
        </p:txBody>
      </p:sp>
    </p:spTree>
    <p:extLst>
      <p:ext uri="{BB962C8B-B14F-4D97-AF65-F5344CB8AC3E}">
        <p14:creationId xmlns:p14="http://schemas.microsoft.com/office/powerpoint/2010/main" val="16117332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1C2DD1-D433-2A48-AE44-0E845FB972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323834"/>
            <a:ext cx="10515600" cy="3238642"/>
          </a:xfrm>
        </p:spPr>
        <p:txBody>
          <a:bodyPr>
            <a:normAutofit fontScale="90000"/>
          </a:bodyPr>
          <a:lstStyle/>
          <a:p>
            <a:r>
              <a:rPr lang="en-US" dirty="0"/>
              <a:t>Conclusion: sink strength does influence photosynthesis, but this does not fully explain sink-limited growth reductions</a:t>
            </a:r>
          </a:p>
        </p:txBody>
      </p:sp>
    </p:spTree>
    <p:extLst>
      <p:ext uri="{BB962C8B-B14F-4D97-AF65-F5344CB8AC3E}">
        <p14:creationId xmlns:p14="http://schemas.microsoft.com/office/powerpoint/2010/main" val="10728278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15DC1B-B87A-5E40-913F-8D8E7CBC5C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things that need considered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322CDB-6115-044F-B7E6-B5244B007A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Photosynthetic acclimation</a:t>
            </a:r>
          </a:p>
          <a:p>
            <a:r>
              <a:rPr lang="en-US" sz="4000" dirty="0"/>
              <a:t>Whole-plant- versus leaf-level photosynthesis</a:t>
            </a:r>
          </a:p>
          <a:p>
            <a:r>
              <a:rPr lang="en-US" sz="4000" dirty="0"/>
              <a:t>Within-leaf and whole-plant allocation of nutrients</a:t>
            </a:r>
          </a:p>
        </p:txBody>
      </p:sp>
    </p:spTree>
    <p:extLst>
      <p:ext uri="{BB962C8B-B14F-4D97-AF65-F5344CB8AC3E}">
        <p14:creationId xmlns:p14="http://schemas.microsoft.com/office/powerpoint/2010/main" val="22369467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Allocation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7958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Allocation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distribution of growth to different organs</a:t>
            </a:r>
          </a:p>
          <a:p>
            <a:r>
              <a:rPr lang="en-US" dirty="0" err="1">
                <a:solidFill>
                  <a:srgbClr val="7030A0"/>
                </a:solidFill>
              </a:rPr>
              <a:t>Allometry</a:t>
            </a:r>
            <a:r>
              <a:rPr lang="en-US" dirty="0"/>
              <a:t>: the relative size of different organs</a:t>
            </a:r>
          </a:p>
        </p:txBody>
      </p:sp>
      <p:sp>
        <p:nvSpPr>
          <p:cNvPr id="4" name="Rectangle 3"/>
          <p:cNvSpPr/>
          <p:nvPr/>
        </p:nvSpPr>
        <p:spPr>
          <a:xfrm>
            <a:off x="2428875" y="3829050"/>
            <a:ext cx="1328738" cy="2514600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loud 4"/>
          <p:cNvSpPr/>
          <p:nvPr/>
        </p:nvSpPr>
        <p:spPr>
          <a:xfrm>
            <a:off x="2357437" y="3501231"/>
            <a:ext cx="1471613" cy="542925"/>
          </a:xfrm>
          <a:prstGeom prst="cloud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9072563" y="6029324"/>
            <a:ext cx="71437" cy="314325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loud 6"/>
          <p:cNvSpPr/>
          <p:nvPr/>
        </p:nvSpPr>
        <p:spPr>
          <a:xfrm>
            <a:off x="6742508" y="4044155"/>
            <a:ext cx="4731545" cy="2132807"/>
          </a:xfrm>
          <a:prstGeom prst="cloud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42914" y="4186238"/>
            <a:ext cx="191452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High stem allocation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432257" y="3232131"/>
            <a:ext cx="191452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High leaf allocation</a:t>
            </a:r>
          </a:p>
        </p:txBody>
      </p:sp>
    </p:spTree>
    <p:extLst>
      <p:ext uri="{BB962C8B-B14F-4D97-AF65-F5344CB8AC3E}">
        <p14:creationId xmlns:p14="http://schemas.microsoft.com/office/powerpoint/2010/main" val="6529763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E9B203-2221-154D-B67D-40652B36BD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Following the carbon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42C8D5-06D9-834E-9C17-FB5BBCFAA1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3475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088B453-8AF3-0E46-A8E3-4A70ED2C49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008" y="0"/>
            <a:ext cx="6235154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2B58CEE-B6B9-3E4C-A848-8DF13E58F8DC}"/>
              </a:ext>
            </a:extLst>
          </p:cNvPr>
          <p:cNvSpPr txBox="1"/>
          <p:nvPr/>
        </p:nvSpPr>
        <p:spPr>
          <a:xfrm>
            <a:off x="7478973" y="2756848"/>
            <a:ext cx="44628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Carbon is first taken up by photosynthesis (source)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CEB471-9341-6646-BE56-6C0956F7F3C7}"/>
              </a:ext>
            </a:extLst>
          </p:cNvPr>
          <p:cNvSpPr txBox="1"/>
          <p:nvPr/>
        </p:nvSpPr>
        <p:spPr>
          <a:xfrm>
            <a:off x="5513695" y="354842"/>
            <a:ext cx="8891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70C0"/>
                </a:solidFill>
              </a:rPr>
              <a:t>CO</a:t>
            </a:r>
            <a:r>
              <a:rPr lang="en-US" sz="3600" baseline="-25000" dirty="0">
                <a:solidFill>
                  <a:srgbClr val="0070C0"/>
                </a:solidFill>
              </a:rPr>
              <a:t>2</a:t>
            </a:r>
            <a:endParaRPr lang="en-US" sz="3600" dirty="0">
              <a:solidFill>
                <a:srgbClr val="0070C0"/>
              </a:solidFill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467B139-7E41-9446-BDE3-AF2BDAB0D3DC}"/>
              </a:ext>
            </a:extLst>
          </p:cNvPr>
          <p:cNvCxnSpPr>
            <a:cxnSpLocks/>
          </p:cNvCxnSpPr>
          <p:nvPr/>
        </p:nvCxnSpPr>
        <p:spPr>
          <a:xfrm flipH="1">
            <a:off x="5281684" y="1001173"/>
            <a:ext cx="436729" cy="678008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D3B807A-12E7-384F-B4AD-840B9FF3877E}"/>
              </a:ext>
            </a:extLst>
          </p:cNvPr>
          <p:cNvCxnSpPr>
            <a:cxnSpLocks/>
            <a:stCxn id="4" idx="1"/>
          </p:cNvCxnSpPr>
          <p:nvPr/>
        </p:nvCxnSpPr>
        <p:spPr>
          <a:xfrm flipH="1">
            <a:off x="4735773" y="678008"/>
            <a:ext cx="777922" cy="0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06058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088B453-8AF3-0E46-A8E3-4A70ED2C49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008" y="0"/>
            <a:ext cx="6235154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2B58CEE-B6B9-3E4C-A848-8DF13E58F8DC}"/>
              </a:ext>
            </a:extLst>
          </p:cNvPr>
          <p:cNvSpPr txBox="1"/>
          <p:nvPr/>
        </p:nvSpPr>
        <p:spPr>
          <a:xfrm>
            <a:off x="7478973" y="2756848"/>
            <a:ext cx="44628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The sugars are then transported throughout the plant (sinks)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467B139-7E41-9446-BDE3-AF2BDAB0D3DC}"/>
              </a:ext>
            </a:extLst>
          </p:cNvPr>
          <p:cNvCxnSpPr>
            <a:cxnSpLocks/>
          </p:cNvCxnSpPr>
          <p:nvPr/>
        </p:nvCxnSpPr>
        <p:spPr>
          <a:xfrm flipH="1">
            <a:off x="3630304" y="1842448"/>
            <a:ext cx="1009935" cy="122830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D3B807A-12E7-384F-B4AD-840B9FF3877E}"/>
              </a:ext>
            </a:extLst>
          </p:cNvPr>
          <p:cNvCxnSpPr>
            <a:cxnSpLocks/>
          </p:cNvCxnSpPr>
          <p:nvPr/>
        </p:nvCxnSpPr>
        <p:spPr>
          <a:xfrm flipH="1">
            <a:off x="3748585" y="2129051"/>
            <a:ext cx="1" cy="2838734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86912CE-23B5-2745-AD55-34C6DBA5B4F1}"/>
              </a:ext>
            </a:extLst>
          </p:cNvPr>
          <p:cNvCxnSpPr>
            <a:cxnSpLocks/>
          </p:cNvCxnSpPr>
          <p:nvPr/>
        </p:nvCxnSpPr>
        <p:spPr>
          <a:xfrm flipH="1">
            <a:off x="3135775" y="5131558"/>
            <a:ext cx="612810" cy="627797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76062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80628-E210-3440-A9E9-3618523B94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Sucrose, not glucose, is the primary transport sugar…huh?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6880449-3ABA-1849-8B29-7F6D833C72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9394" y="2557675"/>
            <a:ext cx="4794913" cy="247237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70BCE82-2140-5B40-B42B-00B313F99E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2647" y="1690688"/>
            <a:ext cx="2142813" cy="367807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51DD516-1FEB-4F46-ACAF-E02B154B9820}"/>
              </a:ext>
            </a:extLst>
          </p:cNvPr>
          <p:cNvSpPr txBox="1"/>
          <p:nvPr/>
        </p:nvSpPr>
        <p:spPr>
          <a:xfrm>
            <a:off x="2129051" y="5628070"/>
            <a:ext cx="16407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Sucrose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8A8B16-3209-0244-8321-BCE53CDAA583}"/>
              </a:ext>
            </a:extLst>
          </p:cNvPr>
          <p:cNvSpPr txBox="1"/>
          <p:nvPr/>
        </p:nvSpPr>
        <p:spPr>
          <a:xfrm>
            <a:off x="8289048" y="5628070"/>
            <a:ext cx="16700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Glucose</a:t>
            </a:r>
          </a:p>
        </p:txBody>
      </p:sp>
    </p:spTree>
    <p:extLst>
      <p:ext uri="{BB962C8B-B14F-4D97-AF65-F5344CB8AC3E}">
        <p14:creationId xmlns:p14="http://schemas.microsoft.com/office/powerpoint/2010/main" val="21318431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Translocation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Movement of food substances through the plant (via water)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30246" y="2666691"/>
            <a:ext cx="4736601" cy="36452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566847" y="4166129"/>
            <a:ext cx="550426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Translocation happens fast!</a:t>
            </a:r>
          </a:p>
          <a:p>
            <a:r>
              <a:rPr lang="en-US" sz="2400" dirty="0">
                <a:solidFill>
                  <a:srgbClr val="FF0000"/>
                </a:solidFill>
              </a:rPr>
              <a:t>(Can’t be accounted for by diffusion alone)</a:t>
            </a:r>
          </a:p>
        </p:txBody>
      </p:sp>
    </p:spTree>
    <p:extLst>
      <p:ext uri="{BB962C8B-B14F-4D97-AF65-F5344CB8AC3E}">
        <p14:creationId xmlns:p14="http://schemas.microsoft.com/office/powerpoint/2010/main" val="22723718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245</TotalTime>
  <Words>484</Words>
  <Application>Microsoft Macintosh PowerPoint</Application>
  <PresentationFormat>Widescreen</PresentationFormat>
  <Paragraphs>87</Paragraphs>
  <Slides>29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3" baseType="lpstr">
      <vt:lpstr>Arial</vt:lpstr>
      <vt:lpstr>Calibri</vt:lpstr>
      <vt:lpstr>Calibri Light</vt:lpstr>
      <vt:lpstr>Office Theme</vt:lpstr>
      <vt:lpstr>Growth &amp; Allocation</vt:lpstr>
      <vt:lpstr>Spicoli question of the day: Why do plants grow?</vt:lpstr>
      <vt:lpstr>Allocation</vt:lpstr>
      <vt:lpstr>Allocation</vt:lpstr>
      <vt:lpstr>Following the carbon</vt:lpstr>
      <vt:lpstr>PowerPoint Presentation</vt:lpstr>
      <vt:lpstr>PowerPoint Presentation</vt:lpstr>
      <vt:lpstr>Sucrose, not glucose, is the primary transport sugar…huh?</vt:lpstr>
      <vt:lpstr>Translocation</vt:lpstr>
      <vt:lpstr>Pressure-flow hypothesis</vt:lpstr>
      <vt:lpstr>What do the sugars from photosynthesis get used for?   (What are the sinks?)</vt:lpstr>
      <vt:lpstr>Allocation is a dynamic process that is dependent on the environment</vt:lpstr>
      <vt:lpstr>In isolation, how would abiotic conditions influence allocation?</vt:lpstr>
      <vt:lpstr>In isolation, how would life history traits influence allocation?</vt:lpstr>
      <vt:lpstr>Class activity: the Invader</vt:lpstr>
      <vt:lpstr>PowerPoint Presentation</vt:lpstr>
      <vt:lpstr>Source/sink controversy</vt:lpstr>
      <vt:lpstr>PowerPoint Presentation</vt:lpstr>
      <vt:lpstr>Water availability constrains growth more than photosynthesis</vt:lpstr>
      <vt:lpstr>Low temperature constrains growth more than photosynthesis</vt:lpstr>
      <vt:lpstr>So under low resource availability, we might expect low growth to result in reduced photosynthesis, as more photosynthesis would be wasteful</vt:lpstr>
      <vt:lpstr>Overarching thesis – photosynthesis matches sink strength</vt:lpstr>
      <vt:lpstr>Overarching thesis – photosynthesis matches sink strength</vt:lpstr>
      <vt:lpstr>PowerPoint Presentation</vt:lpstr>
      <vt:lpstr>PowerPoint Presentation</vt:lpstr>
      <vt:lpstr>PowerPoint Presentation</vt:lpstr>
      <vt:lpstr>PowerPoint Presentation</vt:lpstr>
      <vt:lpstr>Conclusion: sink strength does influence photosynthesis, but this does not fully explain sink-limited growth reductions</vt:lpstr>
      <vt:lpstr>Some things that need considered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Allocation</dc:title>
  <dc:creator>Smith, Nick</dc:creator>
  <cp:lastModifiedBy>Smith, Nick</cp:lastModifiedBy>
  <cp:revision>41</cp:revision>
  <dcterms:created xsi:type="dcterms:W3CDTF">2019-03-17T21:06:11Z</dcterms:created>
  <dcterms:modified xsi:type="dcterms:W3CDTF">2019-03-19T13:52:47Z</dcterms:modified>
</cp:coreProperties>
</file>